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png" ContentType="image/png"/>
  <Override PartName="/ppt/media/image18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404040"/>
                </a:solidFill>
                <a:latin typeface="Calibri"/>
                <a:ea typeface="DejaVu Sans"/>
              </a:defRPr>
            </a:pPr>
            <a:r>
              <a:rPr b="1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Charges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64135021097046"/>
          <c:y val="0.102327906312482"/>
          <c:w val="0.491868419974602"/>
          <c:h val="0.857183661810911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Colonne B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4672a8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spPr>
              <a:solidFill>
                <a:srgbClr val="4bacc6"/>
              </a:solidFill>
              <a:ln>
                <a:noFill/>
              </a:ln>
            </c:spPr>
          </c:dPt>
          <c:dPt>
            <c:idx val="5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spPr>
              <a:solidFill>
                <a:srgbClr val="2c4d75"/>
              </a:solidFill>
              <a:ln>
                <a:noFill/>
              </a:ln>
            </c:spPr>
          </c:dPt>
          <c:dPt>
            <c:idx val="7"/>
            <c:spPr>
              <a:solidFill>
                <a:srgbClr val="772c2a"/>
              </a:solidFill>
              <a:ln>
                <a:noFill/>
              </a:ln>
            </c:spPr>
          </c:dPt>
          <c:dPt>
            <c:idx val="8"/>
            <c:spPr>
              <a:solidFill>
                <a:srgbClr val="5f7530"/>
              </a:solidFill>
              <a:ln>
                <a:noFill/>
              </a:ln>
            </c:spPr>
          </c:dPt>
          <c:dLbls>
            <c:numFmt formatCode="#,##0&quot; €&quot;" sourceLinked="1"/>
            <c:dLbl>
              <c:idx val="0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6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7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8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txPr>
              <a:bodyPr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9"/>
                <c:pt idx="0">
                  <c:v>Licences + engagements des équipes</c:v>
                </c:pt>
                <c:pt idx="1">
                  <c:v>Arbitres &amp; formations</c:v>
                </c:pt>
                <c:pt idx="2">
                  <c:v>Pénalités &amp; amendes</c:v>
                </c:pt>
                <c:pt idx="3">
                  <c:v>Salaires &amp; Urssaf</c:v>
                </c:pt>
                <c:pt idx="4">
                  <c:v>Achat matériels &amp; fournitures</c:v>
                </c:pt>
                <c:pt idx="5">
                  <c:v>Animations &amp; boissons</c:v>
                </c:pt>
                <c:pt idx="6">
                  <c:v>Communication &amp; site web</c:v>
                </c:pt>
                <c:pt idx="7">
                  <c:v>Autres charges</c:v>
                </c:pt>
                <c:pt idx="8">
                  <c:v>Dotation aux provisions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13060.19</c:v>
                </c:pt>
                <c:pt idx="1">
                  <c:v>983.36</c:v>
                </c:pt>
                <c:pt idx="2">
                  <c:v>217.8</c:v>
                </c:pt>
                <c:pt idx="3">
                  <c:v>35700.18</c:v>
                </c:pt>
                <c:pt idx="4">
                  <c:v>2618.18</c:v>
                </c:pt>
                <c:pt idx="5">
                  <c:v>9309.17</c:v>
                </c:pt>
                <c:pt idx="6">
                  <c:v>645.36</c:v>
                </c:pt>
                <c:pt idx="7">
                  <c:v>4177.19</c:v>
                </c:pt>
                <c:pt idx="8">
                  <c:v/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ayout>
        <c:manualLayout>
          <c:xMode val="edge"/>
          <c:yMode val="edge"/>
          <c:x val="0.681106557377049"/>
          <c:y val="0.241214285714286"/>
          <c:w val="0.310286885245902"/>
          <c:h val="0.396928571428571"/>
        </c:manualLayout>
      </c:layout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404040"/>
              </a:solidFill>
              <a:latin typeface="Calibri"/>
              <a:ea typeface="DejaVu Sans"/>
            </a:defRPr>
          </a:pPr>
        </a:p>
      </c:txPr>
    </c:legend>
    <c:plotVisOnly val="1"/>
    <c:dispBlanksAs val="zero"/>
  </c:chart>
  <c:spPr>
    <a:gradFill>
      <a:gsLst>
        <a:gs pos="0">
          <a:srgbClr val="ffffff"/>
        </a:gs>
        <a:gs pos="100000">
          <a:srgbClr val="bfbfbf"/>
        </a:gs>
      </a:gsLst>
      <a:path path="circle"/>
    </a:gradFill>
    <a:ln w="9360">
      <a:solidFill>
        <a:srgbClr val="bfbfbf"/>
      </a:solidFill>
      <a:round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404040"/>
                </a:solidFill>
                <a:latin typeface="Calibri"/>
                <a:ea typeface="DejaVu Sans"/>
              </a:defRPr>
            </a:pPr>
            <a:r>
              <a:rPr b="1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Produits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58125841184388"/>
          <c:y val="0.107193732193732"/>
          <c:w val="0.505972409152086"/>
          <c:h val="0.857692307692308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Colonne D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4672a8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spPr>
              <a:solidFill>
                <a:srgbClr val="4bacc6"/>
              </a:solidFill>
              <a:ln>
                <a:noFill/>
              </a:ln>
            </c:spPr>
          </c:dPt>
          <c:dPt>
            <c:idx val="5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spPr>
              <a:solidFill>
                <a:srgbClr val="2c4d75"/>
              </a:solidFill>
              <a:ln>
                <a:noFill/>
              </a:ln>
            </c:spPr>
          </c:dPt>
          <c:dPt>
            <c:idx val="7"/>
            <c:spPr>
              <a:solidFill>
                <a:srgbClr val="772c2a"/>
              </a:solidFill>
              <a:ln>
                <a:noFill/>
              </a:ln>
            </c:spPr>
          </c:dPt>
          <c:dPt>
            <c:idx val="8"/>
            <c:spPr>
              <a:solidFill>
                <a:srgbClr val="5f7530"/>
              </a:solidFill>
              <a:ln>
                <a:noFill/>
              </a:ln>
            </c:spPr>
          </c:dPt>
          <c:dLbls>
            <c:numFmt formatCode="#,##0&quot; €&quot;" sourceLinked="1"/>
            <c:dLbl>
              <c:idx val="0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6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7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dLbl>
              <c:idx val="8"/>
              <c:txPr>
                <a:bodyPr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</c:dLbl>
            <c:txPr>
              <a:bodyPr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9"/>
                <c:pt idx="0">
                  <c:v>Cotisations</c:v>
                </c:pt>
                <c:pt idx="1">
                  <c:v>Subventions</c:v>
                </c:pt>
                <c:pt idx="2">
                  <c:v>Publicité / sponsors</c:v>
                </c:pt>
                <c:pt idx="3">
                  <c:v>Animations &amp; boutique &amp; Buvette</c:v>
                </c:pt>
                <c:pt idx="4">
                  <c:v>Stages + prestations Gaétan</c:v>
                </c:pt>
                <c:pt idx="5">
                  <c:v>Produits financiers</c:v>
                </c:pt>
                <c:pt idx="6">
                  <c:v>Aides apprentissage + aides exceptionnelles</c:v>
                </c:pt>
                <c:pt idx="7">
                  <c:v>Créances</c:v>
                </c:pt>
                <c:pt idx="8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18412.53</c:v>
                </c:pt>
                <c:pt idx="1">
                  <c:v>22752.25</c:v>
                </c:pt>
                <c:pt idx="2">
                  <c:v>5980</c:v>
                </c:pt>
                <c:pt idx="3">
                  <c:v>7705.13</c:v>
                </c:pt>
                <c:pt idx="4">
                  <c:v>2850</c:v>
                </c:pt>
                <c:pt idx="5">
                  <c:v>318.99</c:v>
                </c:pt>
                <c:pt idx="6">
                  <c:v>5813.38</c:v>
                </c:pt>
                <c:pt idx="7">
                  <c:v>0</c:v>
                </c:pt>
                <c:pt idx="8">
                  <c:v/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ayout>
        <c:manualLayout>
          <c:xMode val="edge"/>
          <c:yMode val="edge"/>
          <c:x val="0.626698069563023"/>
          <c:y val="0.315842007699986"/>
          <c:w val="0.364469865836733"/>
          <c:h val="0.322044773991159"/>
        </c:manualLayout>
      </c:layout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404040"/>
              </a:solidFill>
              <a:latin typeface="Calibri"/>
              <a:ea typeface="DejaVu Sans"/>
            </a:defRPr>
          </a:pPr>
        </a:p>
      </c:txPr>
    </c:legend>
    <c:plotVisOnly val="1"/>
    <c:dispBlanksAs val="zero"/>
  </c:chart>
  <c:spPr>
    <a:gradFill>
      <a:gsLst>
        <a:gs pos="0">
          <a:srgbClr val="ffffff"/>
        </a:gs>
        <a:gs pos="100000">
          <a:srgbClr val="bfbfbf"/>
        </a:gs>
      </a:gsLst>
      <a:path path="circle"/>
    </a:gradFill>
    <a:ln w="9360">
      <a:solidFill>
        <a:srgbClr val="bfbfbf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486E173-5E50-4E75-A871-6F491B604522}" type="slidenum">
              <a:rPr b="0" lang="fr-FR" sz="1400" spc="-1" strike="noStrike"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1106640" y="801720"/>
            <a:ext cx="5344920" cy="400824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Claire Tourtelier - Trésorière du DBS</a:t>
            </a:r>
            <a:endParaRPr b="0" lang="fr-F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chart" Target="../charts/chart15.xm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chart" Target="../charts/chart16.xm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3" descr=""/>
          <p:cNvPicPr/>
          <p:nvPr/>
        </p:nvPicPr>
        <p:blipFill>
          <a:blip r:embed="rId1"/>
          <a:stretch/>
        </p:blipFill>
        <p:spPr>
          <a:xfrm>
            <a:off x="-24120" y="323640"/>
            <a:ext cx="2544120" cy="19083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512000" y="1216440"/>
            <a:ext cx="60480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2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DINAN BASKET SAMSONNAIS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Assemblée Générale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Samedi 18 Juin 2022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rcRect l="0" t="0" r="0" b="22232"/>
          <a:stretch/>
        </p:blipFill>
        <p:spPr>
          <a:xfrm>
            <a:off x="288000" y="3888360"/>
            <a:ext cx="8640720" cy="21596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7200000" y="288000"/>
            <a:ext cx="1704240" cy="340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-119520" y="4279680"/>
            <a:ext cx="9214200" cy="90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fr-FR" sz="44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   </a:t>
            </a:r>
            <a:r>
              <a:rPr b="1" lang="fr-FR" sz="44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BILAN FINANCIER </a:t>
            </a:r>
            <a:endParaRPr b="0" lang="fr-F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4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   </a:t>
            </a:r>
            <a:r>
              <a:rPr b="1" lang="fr-FR" sz="44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prévisionnel</a:t>
            </a:r>
            <a:endParaRPr b="0" lang="fr-F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8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SAISON 2022-2023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403640" y="3501000"/>
            <a:ext cx="63979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Image 3" descr=""/>
          <p:cNvPicPr/>
          <p:nvPr/>
        </p:nvPicPr>
        <p:blipFill>
          <a:blip r:embed="rId1"/>
          <a:stretch/>
        </p:blipFill>
        <p:spPr>
          <a:xfrm>
            <a:off x="114840" y="205200"/>
            <a:ext cx="2544120" cy="190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3" descr=""/>
          <p:cNvPicPr/>
          <p:nvPr/>
        </p:nvPicPr>
        <p:blipFill>
          <a:blip r:embed="rId1"/>
          <a:stretch/>
        </p:blipFill>
        <p:spPr>
          <a:xfrm>
            <a:off x="-97920" y="33840"/>
            <a:ext cx="1608120" cy="120600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2203560" y="416160"/>
            <a:ext cx="5038200" cy="86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Représentation chiffrée du Bilan Prévisionnel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rcRect l="1807" t="30408" r="36769" b="23356"/>
          <a:stretch/>
        </p:blipFill>
        <p:spPr>
          <a:xfrm>
            <a:off x="144000" y="1728000"/>
            <a:ext cx="8849160" cy="44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99120" y="3024000"/>
            <a:ext cx="8226720" cy="90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1403640" y="3501000"/>
            <a:ext cx="63979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Image 3" descr=""/>
          <p:cNvPicPr/>
          <p:nvPr/>
        </p:nvPicPr>
        <p:blipFill>
          <a:blip r:embed="rId1"/>
          <a:stretch/>
        </p:blipFill>
        <p:spPr>
          <a:xfrm>
            <a:off x="114840" y="205200"/>
            <a:ext cx="2544120" cy="190836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3672000" y="2952000"/>
            <a:ext cx="2014200" cy="862200"/>
          </a:xfrm>
          <a:custGeom>
            <a:avLst/>
            <a:gdLst/>
            <a:ahLst/>
            <a:rect l="l" t="t" r="r" b="b"/>
            <a:pathLst>
              <a:path w="5602" h="2424">
                <a:moveTo>
                  <a:pt x="3422" y="0"/>
                </a:moveTo>
                <a:lnTo>
                  <a:pt x="5601" y="1200"/>
                </a:lnTo>
                <a:lnTo>
                  <a:pt x="3422" y="2423"/>
                </a:lnTo>
                <a:lnTo>
                  <a:pt x="3422" y="1689"/>
                </a:lnTo>
                <a:lnTo>
                  <a:pt x="1037" y="1689"/>
                </a:lnTo>
                <a:lnTo>
                  <a:pt x="1037" y="711"/>
                </a:lnTo>
                <a:lnTo>
                  <a:pt x="3422" y="711"/>
                </a:lnTo>
                <a:lnTo>
                  <a:pt x="3422" y="0"/>
                </a:lnTo>
                <a:moveTo>
                  <a:pt x="0" y="711"/>
                </a:moveTo>
                <a:lnTo>
                  <a:pt x="0" y="1689"/>
                </a:lnTo>
                <a:lnTo>
                  <a:pt x="259" y="1689"/>
                </a:lnTo>
                <a:lnTo>
                  <a:pt x="259" y="711"/>
                </a:lnTo>
                <a:lnTo>
                  <a:pt x="0" y="711"/>
                </a:lnTo>
                <a:moveTo>
                  <a:pt x="518" y="711"/>
                </a:moveTo>
                <a:lnTo>
                  <a:pt x="518" y="1689"/>
                </a:lnTo>
                <a:lnTo>
                  <a:pt x="777" y="1689"/>
                </a:lnTo>
                <a:lnTo>
                  <a:pt x="777" y="711"/>
                </a:lnTo>
                <a:lnTo>
                  <a:pt x="518" y="71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"/>
          <p:cNvSpPr/>
          <p:nvPr/>
        </p:nvSpPr>
        <p:spPr>
          <a:xfrm>
            <a:off x="360000" y="2808000"/>
            <a:ext cx="2590200" cy="1294200"/>
          </a:xfrm>
          <a:prstGeom prst="rect">
            <a:avLst/>
          </a:prstGeom>
          <a:solidFill>
            <a:srgbClr val="ffff38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DejaVu Sans"/>
              </a:rPr>
              <a:t>N (2022) – (N+1)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6264000" y="2805120"/>
            <a:ext cx="2518200" cy="1294200"/>
          </a:xfrm>
          <a:prstGeom prst="rect">
            <a:avLst/>
          </a:prstGeom>
          <a:solidFill>
            <a:srgbClr val="bbe33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DejaVu Sans"/>
              </a:rPr>
              <a:t>(- 2879€) - 150€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3024000" y="576000"/>
            <a:ext cx="5038200" cy="86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Allons plus loin...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3529440" y="5112000"/>
            <a:ext cx="2662200" cy="1006200"/>
          </a:xfrm>
          <a:prstGeom prst="rect">
            <a:avLst/>
          </a:prstGeom>
          <a:solidFill>
            <a:srgbClr val="e1617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- 3029 €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67640" y="3651840"/>
            <a:ext cx="8226720" cy="14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endParaRPr b="0" lang="fr-FR" sz="1800" spc="-1" strike="noStrike">
              <a:latin typeface="Arial"/>
            </a:endParaRPr>
          </a:p>
        </p:txBody>
      </p:sp>
      <p:pic>
        <p:nvPicPr>
          <p:cNvPr id="148" name="Image 3" descr=""/>
          <p:cNvPicPr/>
          <p:nvPr/>
        </p:nvPicPr>
        <p:blipFill>
          <a:blip r:embed="rId1"/>
          <a:stretch/>
        </p:blipFill>
        <p:spPr>
          <a:xfrm>
            <a:off x="114840" y="205200"/>
            <a:ext cx="2544120" cy="19083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rcRect l="6457" t="33281" r="39697" b="31767"/>
          <a:stretch/>
        </p:blipFill>
        <p:spPr>
          <a:xfrm>
            <a:off x="2727720" y="1179000"/>
            <a:ext cx="5264280" cy="2277000"/>
          </a:xfrm>
          <a:prstGeom prst="rect">
            <a:avLst/>
          </a:prstGeom>
          <a:ln>
            <a:noFill/>
          </a:ln>
        </p:spPr>
      </p:pic>
      <p:pic>
        <p:nvPicPr>
          <p:cNvPr id="150" name="Image 4" descr=""/>
          <p:cNvPicPr/>
          <p:nvPr/>
        </p:nvPicPr>
        <p:blipFill>
          <a:blip r:embed="rId3"/>
          <a:srcRect l="0" t="24960" r="0" b="0"/>
          <a:stretch/>
        </p:blipFill>
        <p:spPr>
          <a:xfrm>
            <a:off x="374040" y="3947040"/>
            <a:ext cx="8640000" cy="246096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1728000" y="5420880"/>
            <a:ext cx="67669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  <a:ea typeface="DejaVu Sans"/>
              </a:rPr>
              <a:t>Merci pour votre attention 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99120" y="3024000"/>
            <a:ext cx="8226720" cy="90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fr-FR" sz="54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BILAN FINANCIER</a:t>
            </a:r>
            <a:endParaRPr b="0" lang="fr-FR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8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SAISON 2021-2022 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403640" y="3501000"/>
            <a:ext cx="63979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Image 3" descr=""/>
          <p:cNvPicPr/>
          <p:nvPr/>
        </p:nvPicPr>
        <p:blipFill>
          <a:blip r:embed="rId1"/>
          <a:stretch/>
        </p:blipFill>
        <p:spPr>
          <a:xfrm>
            <a:off x="114840" y="205200"/>
            <a:ext cx="2544120" cy="190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403640" y="3501000"/>
            <a:ext cx="63979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Image 3" descr=""/>
          <p:cNvPicPr/>
          <p:nvPr/>
        </p:nvPicPr>
        <p:blipFill>
          <a:blip r:embed="rId1"/>
          <a:stretch/>
        </p:blipFill>
        <p:spPr>
          <a:xfrm>
            <a:off x="114840" y="205200"/>
            <a:ext cx="2544120" cy="190836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520000" y="1512000"/>
            <a:ext cx="4678200" cy="15102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BUDGET déficitaire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Dû en partie 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2" name="Line 3"/>
          <p:cNvSpPr/>
          <p:nvPr/>
        </p:nvSpPr>
        <p:spPr>
          <a:xfrm flipH="1">
            <a:off x="1368000" y="2808000"/>
            <a:ext cx="1872000" cy="194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4"/>
          <p:cNvSpPr/>
          <p:nvPr/>
        </p:nvSpPr>
        <p:spPr>
          <a:xfrm>
            <a:off x="4680000" y="3096000"/>
            <a:ext cx="0" cy="2088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5"/>
          <p:cNvSpPr/>
          <p:nvPr/>
        </p:nvSpPr>
        <p:spPr>
          <a:xfrm>
            <a:off x="6480000" y="2808000"/>
            <a:ext cx="1728000" cy="2016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145800" y="4820760"/>
            <a:ext cx="2446200" cy="93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Notre choix de faire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-50 % sur les licences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Des licenciés N-1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3384000" y="5400000"/>
            <a:ext cx="2590200" cy="1152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Bénéfices des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Animations relativement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bas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6480000" y="4968000"/>
            <a:ext cx="2520000" cy="93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Annulation de la soirée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Club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3" descr=""/>
          <p:cNvPicPr/>
          <p:nvPr/>
        </p:nvPicPr>
        <p:blipFill>
          <a:blip r:embed="rId1"/>
          <a:stretch/>
        </p:blipFill>
        <p:spPr>
          <a:xfrm>
            <a:off x="-97920" y="33840"/>
            <a:ext cx="1608120" cy="12060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2664000" y="432000"/>
            <a:ext cx="5038200" cy="86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Représentation chiffrée du Bilan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rcRect l="1810" t="34080" r="37859" b="19301"/>
          <a:stretch/>
        </p:blipFill>
        <p:spPr>
          <a:xfrm>
            <a:off x="168480" y="1798560"/>
            <a:ext cx="8830800" cy="432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3" descr=""/>
          <p:cNvPicPr/>
          <p:nvPr/>
        </p:nvPicPr>
        <p:blipFill>
          <a:blip r:embed="rId1"/>
          <a:stretch/>
        </p:blipFill>
        <p:spPr>
          <a:xfrm>
            <a:off x="-240840" y="1440"/>
            <a:ext cx="2108880" cy="15818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2953080" y="505080"/>
            <a:ext cx="5038200" cy="86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Représentation graphique des CHARGES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241200" y="1701720"/>
          <a:ext cx="8787600" cy="504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3" descr=""/>
          <p:cNvPicPr/>
          <p:nvPr/>
        </p:nvPicPr>
        <p:blipFill>
          <a:blip r:embed="rId1"/>
          <a:stretch/>
        </p:blipFill>
        <p:spPr>
          <a:xfrm>
            <a:off x="-72000" y="65880"/>
            <a:ext cx="2022840" cy="15174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2808000" y="361080"/>
            <a:ext cx="5038200" cy="862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Représentation graphique des PRODUITS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266760" y="1625400"/>
          <a:ext cx="8559000" cy="505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3" descr=""/>
          <p:cNvPicPr/>
          <p:nvPr/>
        </p:nvPicPr>
        <p:blipFill>
          <a:blip r:embed="rId1"/>
          <a:stretch/>
        </p:blipFill>
        <p:spPr>
          <a:xfrm>
            <a:off x="-72000" y="65880"/>
            <a:ext cx="2022840" cy="15174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2305440" y="288000"/>
            <a:ext cx="5254200" cy="1007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Point sur les animations réalisées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2021-2022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44000" y="1944000"/>
            <a:ext cx="2807640" cy="1367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Ventes à Emporter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PIZZAS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3384000" y="1368000"/>
            <a:ext cx="2663640" cy="503964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6120000" y="2088000"/>
            <a:ext cx="2807640" cy="1367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Ventes à Emporter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COUSCOUS/PAELLA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72000" y="4176000"/>
            <a:ext cx="2807640" cy="1367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Ventes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SWEATS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6192000" y="4320000"/>
            <a:ext cx="2807640" cy="13676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Ventes à Emporter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TARTIFLETTE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3" descr=""/>
          <p:cNvPicPr/>
          <p:nvPr/>
        </p:nvPicPr>
        <p:blipFill>
          <a:blip r:embed="rId1"/>
          <a:stretch/>
        </p:blipFill>
        <p:spPr>
          <a:xfrm>
            <a:off x="-72000" y="65880"/>
            <a:ext cx="2022840" cy="15174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2305440" y="288000"/>
            <a:ext cx="5254200" cy="1007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Point sur les animations réalisées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2021-2022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706320" y="4882320"/>
            <a:ext cx="1381680" cy="13816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60000" y="1800000"/>
            <a:ext cx="1728000" cy="1349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4"/>
          <a:stretch/>
        </p:blipFill>
        <p:spPr>
          <a:xfrm>
            <a:off x="144000" y="3513960"/>
            <a:ext cx="1440000" cy="80604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5"/>
          <a:stretch/>
        </p:blipFill>
        <p:spPr>
          <a:xfrm>
            <a:off x="1735200" y="3384000"/>
            <a:ext cx="1072800" cy="10728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6"/>
          <a:stretch/>
        </p:blipFill>
        <p:spPr>
          <a:xfrm>
            <a:off x="5957640" y="2328840"/>
            <a:ext cx="2466360" cy="184716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2304000" y="2448000"/>
            <a:ext cx="1080000" cy="288000"/>
          </a:xfrm>
          <a:custGeom>
            <a:avLst/>
            <a:gdLst/>
            <a:ahLst/>
            <a:rect l="0" t="0" r="r" b="b"/>
            <a:pathLst>
              <a:path w="3002" h="802">
                <a:moveTo>
                  <a:pt x="0" y="200"/>
                </a:moveTo>
                <a:lnTo>
                  <a:pt x="2250" y="200"/>
                </a:lnTo>
                <a:lnTo>
                  <a:pt x="2250" y="0"/>
                </a:lnTo>
                <a:lnTo>
                  <a:pt x="3001" y="400"/>
                </a:lnTo>
                <a:lnTo>
                  <a:pt x="2250" y="801"/>
                </a:lnTo>
                <a:lnTo>
                  <a:pt x="22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3024000" y="3816000"/>
            <a:ext cx="1080000" cy="288000"/>
          </a:xfrm>
          <a:custGeom>
            <a:avLst/>
            <a:gdLst/>
            <a:ahLst/>
            <a:rect l="0" t="0" r="r" b="b"/>
            <a:pathLst>
              <a:path w="3002" h="802">
                <a:moveTo>
                  <a:pt x="0" y="200"/>
                </a:moveTo>
                <a:lnTo>
                  <a:pt x="2250" y="200"/>
                </a:lnTo>
                <a:lnTo>
                  <a:pt x="2250" y="0"/>
                </a:lnTo>
                <a:lnTo>
                  <a:pt x="3001" y="400"/>
                </a:lnTo>
                <a:lnTo>
                  <a:pt x="2250" y="801"/>
                </a:lnTo>
                <a:lnTo>
                  <a:pt x="22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2304000" y="5400000"/>
            <a:ext cx="1080000" cy="288000"/>
          </a:xfrm>
          <a:custGeom>
            <a:avLst/>
            <a:gdLst/>
            <a:ahLst/>
            <a:rect l="0" t="0" r="r" b="b"/>
            <a:pathLst>
              <a:path w="3002" h="802">
                <a:moveTo>
                  <a:pt x="0" y="200"/>
                </a:moveTo>
                <a:lnTo>
                  <a:pt x="2250" y="200"/>
                </a:lnTo>
                <a:lnTo>
                  <a:pt x="2250" y="0"/>
                </a:lnTo>
                <a:lnTo>
                  <a:pt x="3001" y="400"/>
                </a:lnTo>
                <a:lnTo>
                  <a:pt x="2250" y="801"/>
                </a:lnTo>
                <a:lnTo>
                  <a:pt x="22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5"/>
          <p:cNvSpPr/>
          <p:nvPr/>
        </p:nvSpPr>
        <p:spPr>
          <a:xfrm>
            <a:off x="7056000" y="4320000"/>
            <a:ext cx="432000" cy="1008000"/>
          </a:xfrm>
          <a:custGeom>
            <a:avLst/>
            <a:gdLst/>
            <a:ahLst/>
            <a:rect l="0" t="0" r="r" b="b"/>
            <a:pathLst>
              <a:path w="1202" h="2802">
                <a:moveTo>
                  <a:pt x="300" y="0"/>
                </a:moveTo>
                <a:lnTo>
                  <a:pt x="300" y="2100"/>
                </a:lnTo>
                <a:lnTo>
                  <a:pt x="0" y="2100"/>
                </a:lnTo>
                <a:lnTo>
                  <a:pt x="600" y="2801"/>
                </a:lnTo>
                <a:lnTo>
                  <a:pt x="1201" y="2100"/>
                </a:lnTo>
                <a:lnTo>
                  <a:pt x="900" y="2100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extShape 6"/>
          <p:cNvSpPr txBox="1"/>
          <p:nvPr/>
        </p:nvSpPr>
        <p:spPr>
          <a:xfrm>
            <a:off x="3744000" y="2376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+205,41€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6" name="TextShape 7"/>
          <p:cNvSpPr txBox="1"/>
          <p:nvPr/>
        </p:nvSpPr>
        <p:spPr>
          <a:xfrm>
            <a:off x="4176000" y="375768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+311,04€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7" name="TextShape 8"/>
          <p:cNvSpPr txBox="1"/>
          <p:nvPr/>
        </p:nvSpPr>
        <p:spPr>
          <a:xfrm>
            <a:off x="3672000" y="5400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+475,66€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8" name="TextShape 9"/>
          <p:cNvSpPr txBox="1"/>
          <p:nvPr/>
        </p:nvSpPr>
        <p:spPr>
          <a:xfrm>
            <a:off x="6696000" y="5544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+905,00€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-119520" y="4279680"/>
            <a:ext cx="9214200" cy="90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fr-FR" sz="4400" spc="-1" strike="noStrike" cap="all">
                <a:solidFill>
                  <a:srgbClr val="e9d596"/>
                </a:solidFill>
                <a:latin typeface="Lucida Sans"/>
                <a:ea typeface="DejaVu Sans"/>
              </a:rPr>
              <a:t>  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403640" y="3501000"/>
            <a:ext cx="63979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0" y="918000"/>
            <a:ext cx="9143640" cy="5562000"/>
          </a:xfrm>
          <a:prstGeom prst="rect">
            <a:avLst/>
          </a:prstGeom>
          <a:ln>
            <a:noFill/>
          </a:ln>
        </p:spPr>
      </p:pic>
      <p:pic>
        <p:nvPicPr>
          <p:cNvPr id="132" name="Image 3" descr=""/>
          <p:cNvPicPr/>
          <p:nvPr/>
        </p:nvPicPr>
        <p:blipFill>
          <a:blip r:embed="rId2"/>
          <a:stretch/>
        </p:blipFill>
        <p:spPr>
          <a:xfrm>
            <a:off x="72000" y="360"/>
            <a:ext cx="2111040" cy="158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Application>LibreOffice/6.2.0.3$Windows_X86_64 LibreOffice_project/98c6a8a1c6c7b144ce3cc729e34964b47ce25d62</Application>
  <Words>216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2021-03-11T12:46:18Z</dcterms:created>
  <dc:creator>Crématorium</dc:creator>
  <dc:description/>
  <dc:language>fr-FR</dc:language>
  <cp:lastModifiedBy/>
  <dcterms:modified xsi:type="dcterms:W3CDTF">2022-06-17T23:05:56Z</dcterms:modified>
  <cp:revision>68</cp:revision>
  <dc:subject/>
  <dc:title>Etat des comptes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